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61" r:id="rId3"/>
    <p:sldId id="262" r:id="rId4"/>
    <p:sldId id="258" r:id="rId5"/>
    <p:sldId id="263" r:id="rId6"/>
    <p:sldId id="259" r:id="rId7"/>
  </p:sldIdLst>
  <p:sldSz cx="18288000" cy="10287000"/>
  <p:notesSz cx="6858000" cy="9144000"/>
  <p:embeddedFontLst>
    <p:embeddedFont>
      <p:font typeface="Calibri" panose="020F0502020204030204" pitchFamily="34" charset="0"/>
      <p:regular r:id="rId8"/>
      <p:bold r:id="rId9"/>
      <p:italic r:id="rId10"/>
      <p:boldItalic r:id="rId11"/>
    </p:embeddedFont>
    <p:embeddedFont>
      <p:font typeface="DM Sans" panose="020B0604020202020204" charset="0"/>
      <p:regular r:id="rId12"/>
    </p:embeddedFont>
    <p:embeddedFont>
      <p:font typeface="Montserrat Classic Bold"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78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99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84"/>
      </p:cViewPr>
      <p:guideLst>
        <p:guide orient="horz" pos="2160"/>
        <p:guide pos="2784"/>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5.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8.jpeg"/><Relationship Id="rId3" Type="http://schemas.openxmlformats.org/officeDocument/2006/relationships/image" Target="../media/image10.svg"/><Relationship Id="rId7" Type="http://schemas.openxmlformats.org/officeDocument/2006/relationships/image" Target="../media/image14.svg"/><Relationship Id="rId12"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0.svg"/><Relationship Id="rId7" Type="http://schemas.openxmlformats.org/officeDocument/2006/relationships/image" Target="../media/image8.jpe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2.sv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8460007">
            <a:off x="16039609" y="5695518"/>
            <a:ext cx="7629294" cy="7828566"/>
          </a:xfrm>
          <a:custGeom>
            <a:avLst/>
            <a:gdLst/>
            <a:ahLst/>
            <a:cxnLst/>
            <a:rect l="l" t="t" r="r" b="b"/>
            <a:pathLst>
              <a:path w="7629294" h="7828566">
                <a:moveTo>
                  <a:pt x="0" y="0"/>
                </a:moveTo>
                <a:lnTo>
                  <a:pt x="7629294" y="0"/>
                </a:lnTo>
                <a:lnTo>
                  <a:pt x="7629294" y="7828566"/>
                </a:lnTo>
                <a:lnTo>
                  <a:pt x="0" y="78285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2895600" y="-3872109"/>
            <a:ext cx="9022634" cy="9258300"/>
          </a:xfrm>
          <a:custGeom>
            <a:avLst/>
            <a:gdLst/>
            <a:ahLst/>
            <a:cxnLst/>
            <a:rect l="l" t="t" r="r" b="b"/>
            <a:pathLst>
              <a:path w="9022634" h="9258300">
                <a:moveTo>
                  <a:pt x="0" y="0"/>
                </a:moveTo>
                <a:lnTo>
                  <a:pt x="9022634" y="0"/>
                </a:lnTo>
                <a:lnTo>
                  <a:pt x="9022634" y="9258300"/>
                </a:lnTo>
                <a:lnTo>
                  <a:pt x="0" y="92583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4236343" y="5297062"/>
            <a:ext cx="9815307" cy="1257973"/>
          </a:xfrm>
          <a:prstGeom prst="rect">
            <a:avLst/>
          </a:prstGeom>
        </p:spPr>
        <p:txBody>
          <a:bodyPr lIns="0" tIns="0" rIns="0" bIns="0" rtlCol="0" anchor="t">
            <a:spAutoFit/>
          </a:bodyPr>
          <a:lstStyle/>
          <a:p>
            <a:pPr algn="ctr">
              <a:lnSpc>
                <a:spcPts val="9748"/>
              </a:lnSpc>
            </a:pPr>
            <a:r>
              <a:rPr lang="en-US" sz="9600" spc="692" dirty="0">
                <a:solidFill>
                  <a:srgbClr val="231F20"/>
                </a:solidFill>
                <a:latin typeface="Montserrat Classic Bold" panose="020B0604020202020204" charset="0"/>
              </a:rPr>
              <a:t>RIA4FOOD</a:t>
            </a:r>
          </a:p>
        </p:txBody>
      </p:sp>
      <p:sp>
        <p:nvSpPr>
          <p:cNvPr id="10" name="TextBox 10"/>
          <p:cNvSpPr txBox="1"/>
          <p:nvPr/>
        </p:nvSpPr>
        <p:spPr>
          <a:xfrm>
            <a:off x="3337370" y="3267862"/>
            <a:ext cx="11613254" cy="1372299"/>
          </a:xfrm>
          <a:prstGeom prst="rect">
            <a:avLst/>
          </a:prstGeom>
        </p:spPr>
        <p:txBody>
          <a:bodyPr wrap="square" lIns="0" tIns="0" rIns="0" bIns="0" rtlCol="0" anchor="t">
            <a:spAutoFit/>
          </a:bodyPr>
          <a:lstStyle/>
          <a:p>
            <a:pPr algn="ctr">
              <a:lnSpc>
                <a:spcPct val="150000"/>
              </a:lnSpc>
            </a:pPr>
            <a:r>
              <a:rPr lang="en-US" sz="3200" spc="692" dirty="0">
                <a:solidFill>
                  <a:srgbClr val="231F20"/>
                </a:solidFill>
                <a:latin typeface="Montserrat Classic Bold" panose="020B0604020202020204" charset="0"/>
              </a:rPr>
              <a:t>Multi-Actor Research and Innovation Approaches for Food Functionality </a:t>
            </a:r>
          </a:p>
        </p:txBody>
      </p:sp>
      <p:sp>
        <p:nvSpPr>
          <p:cNvPr id="11" name="TextBox 11"/>
          <p:cNvSpPr txBox="1"/>
          <p:nvPr/>
        </p:nvSpPr>
        <p:spPr>
          <a:xfrm>
            <a:off x="2719591" y="7122012"/>
            <a:ext cx="12848809" cy="474489"/>
          </a:xfrm>
          <a:prstGeom prst="rect">
            <a:avLst/>
          </a:prstGeom>
        </p:spPr>
        <p:txBody>
          <a:bodyPr lIns="0" tIns="0" rIns="0" bIns="0" rtlCol="0" anchor="t">
            <a:spAutoFit/>
          </a:bodyPr>
          <a:lstStyle/>
          <a:p>
            <a:pPr algn="ctr">
              <a:lnSpc>
                <a:spcPts val="3661"/>
              </a:lnSpc>
            </a:pPr>
            <a:r>
              <a:rPr lang="en-US" sz="3600" spc="140" dirty="0">
                <a:solidFill>
                  <a:srgbClr val="FF0000"/>
                </a:solidFill>
                <a:latin typeface="Montserrat Classic Bold"/>
              </a:rPr>
              <a:t>ORGANISATION NAME</a:t>
            </a:r>
          </a:p>
        </p:txBody>
      </p:sp>
      <p:sp>
        <p:nvSpPr>
          <p:cNvPr id="12" name="TextBox 12"/>
          <p:cNvSpPr txBox="1"/>
          <p:nvPr/>
        </p:nvSpPr>
        <p:spPr>
          <a:xfrm>
            <a:off x="15393660" y="1538248"/>
            <a:ext cx="1827540" cy="273986"/>
          </a:xfrm>
          <a:prstGeom prst="rect">
            <a:avLst/>
          </a:prstGeom>
          <a:ln>
            <a:solidFill>
              <a:srgbClr val="FF0000"/>
            </a:solidFill>
          </a:ln>
        </p:spPr>
        <p:txBody>
          <a:bodyPr wrap="square" lIns="0" tIns="0" rIns="0" bIns="0" rtlCol="0" anchor="t">
            <a:spAutoFit/>
          </a:bodyPr>
          <a:lstStyle/>
          <a:p>
            <a:pPr marL="0" lvl="0" indent="0" algn="ctr">
              <a:lnSpc>
                <a:spcPts val="2394"/>
              </a:lnSpc>
              <a:spcBef>
                <a:spcPct val="0"/>
              </a:spcBef>
            </a:pPr>
            <a:r>
              <a:rPr lang="en-US" sz="1735" spc="170" dirty="0">
                <a:solidFill>
                  <a:srgbClr val="FF0000"/>
                </a:solidFill>
                <a:latin typeface="Montserrat Classic Bold"/>
              </a:rPr>
              <a:t>Partner logo</a:t>
            </a:r>
          </a:p>
        </p:txBody>
      </p:sp>
      <p:sp>
        <p:nvSpPr>
          <p:cNvPr id="15" name="TextBox 14">
            <a:extLst>
              <a:ext uri="{FF2B5EF4-FFF2-40B4-BE49-F238E27FC236}">
                <a16:creationId xmlns:a16="http://schemas.microsoft.com/office/drawing/2014/main" id="{71019373-2990-48BA-9DDB-64096A30872F}"/>
              </a:ext>
            </a:extLst>
          </p:cNvPr>
          <p:cNvSpPr txBox="1"/>
          <p:nvPr/>
        </p:nvSpPr>
        <p:spPr>
          <a:xfrm>
            <a:off x="3716121" y="8749666"/>
            <a:ext cx="10855750" cy="1323439"/>
          </a:xfrm>
          <a:prstGeom prst="rect">
            <a:avLst/>
          </a:prstGeom>
          <a:noFill/>
        </p:spPr>
        <p:txBody>
          <a:bodyPr wrap="square">
            <a:spAutoFit/>
          </a:bodyPr>
          <a:lstStyle/>
          <a:p>
            <a:pPr algn="ctr"/>
            <a:r>
              <a:rPr lang="en-US" sz="2000" dirty="0">
                <a:latin typeface="Arial" panose="020B0604020202020204" pitchFamily="34" charset="0"/>
                <a:cs typeface="Arial" panose="020B0604020202020204" pitchFamily="34" charset="0"/>
              </a:rPr>
              <a:t>Funded by the European Union. Views and opinions expressed are however those of the author(s) only and do not necessarily reflect those of the European Union or European Research Executive Agency (REA). Neither the European Union nor the granting authority can be held responsible for them.</a:t>
            </a:r>
            <a:r>
              <a:rPr lang="ro-RO" sz="2000" dirty="0">
                <a:latin typeface="Arial" panose="020B0604020202020204" pitchFamily="34" charset="0"/>
                <a:cs typeface="Arial" panose="020B0604020202020204" pitchFamily="34" charset="0"/>
              </a:rPr>
              <a:t> G</a:t>
            </a:r>
            <a:r>
              <a:rPr lang="en-US" sz="2000" dirty="0">
                <a:latin typeface="Arial" panose="020B0604020202020204" pitchFamily="34" charset="0"/>
                <a:cs typeface="Arial" panose="020B0604020202020204" pitchFamily="34" charset="0"/>
              </a:rPr>
              <a:t>rant agreement No 101131479</a:t>
            </a:r>
            <a:r>
              <a:rPr lang="ro-RO" sz="2000" dirty="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F9BE896F-109D-4740-860E-F2731C383DCF}"/>
              </a:ext>
            </a:extLst>
          </p:cNvPr>
          <p:cNvSpPr txBox="1"/>
          <p:nvPr/>
        </p:nvSpPr>
        <p:spPr>
          <a:xfrm>
            <a:off x="5726962" y="2065689"/>
            <a:ext cx="6834072" cy="461665"/>
          </a:xfrm>
          <a:prstGeom prst="rect">
            <a:avLst/>
          </a:prstGeom>
          <a:noFill/>
        </p:spPr>
        <p:txBody>
          <a:bodyPr wrap="square">
            <a:spAutoFit/>
          </a:bodyPr>
          <a:lstStyle/>
          <a:p>
            <a:pPr algn="ctr" rtl="0">
              <a:spcBef>
                <a:spcPts val="0"/>
              </a:spcBef>
              <a:spcAft>
                <a:spcPts val="0"/>
              </a:spcAft>
            </a:pPr>
            <a:r>
              <a:rPr lang="en-US" sz="2400" b="0" i="0" u="none" strike="noStrike" dirty="0">
                <a:solidFill>
                  <a:srgbClr val="000000"/>
                </a:solidFill>
                <a:effectLst/>
                <a:latin typeface="Montserrat Classic Bold" panose="020B0604020202020204" charset="0"/>
              </a:rPr>
              <a:t>KICK -OFF MEETING 7-8 November 2023</a:t>
            </a:r>
            <a:endParaRPr lang="en-US" sz="2400" b="0" dirty="0">
              <a:effectLst/>
              <a:latin typeface="Montserrat Classic Bold" panose="020B0604020202020204" charset="0"/>
            </a:endParaRPr>
          </a:p>
        </p:txBody>
      </p:sp>
      <p:pic>
        <p:nvPicPr>
          <p:cNvPr id="14" name="Picture 2" descr="Marie-Skłodowska-Curie Actions - Oficina de Proyecto Europeos">
            <a:extLst>
              <a:ext uri="{FF2B5EF4-FFF2-40B4-BE49-F238E27FC236}">
                <a16:creationId xmlns:a16="http://schemas.microsoft.com/office/drawing/2014/main" id="{0CE642ED-1901-4C96-9305-CE340CEE6D8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627209" y="8793769"/>
            <a:ext cx="1744765" cy="12352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281FCF2-EF64-40AB-833F-8028F48D15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375" y="-150322"/>
            <a:ext cx="3418184" cy="3418184"/>
          </a:xfrm>
          <a:prstGeom prst="rect">
            <a:avLst/>
          </a:prstGeom>
        </p:spPr>
      </p:pic>
      <p:pic>
        <p:nvPicPr>
          <p:cNvPr id="17" name="Picture 3" descr="A picture containing shape&#10;&#10;Description automatically generated">
            <a:extLst>
              <a:ext uri="{FF2B5EF4-FFF2-40B4-BE49-F238E27FC236}">
                <a16:creationId xmlns:a16="http://schemas.microsoft.com/office/drawing/2014/main" id="{40331DE1-694E-4083-8A94-E043B9A1CC1D}"/>
              </a:ext>
            </a:extLst>
          </p:cNvPr>
          <p:cNvPicPr>
            <a:picLocks noChangeAspect="1"/>
          </p:cNvPicPr>
          <p:nvPr/>
        </p:nvPicPr>
        <p:blipFill>
          <a:blip r:embed="rId8"/>
          <a:stretch>
            <a:fillRect/>
          </a:stretch>
        </p:blipFill>
        <p:spPr>
          <a:xfrm>
            <a:off x="2106076" y="8675532"/>
            <a:ext cx="1524000" cy="147170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3">
            <a:extLst>
              <a:ext uri="{FF2B5EF4-FFF2-40B4-BE49-F238E27FC236}">
                <a16:creationId xmlns:a16="http://schemas.microsoft.com/office/drawing/2014/main" id="{7C746887-A9BD-4A7B-A074-A2F73A31CEB7}"/>
              </a:ext>
            </a:extLst>
          </p:cNvPr>
          <p:cNvGrpSpPr/>
          <p:nvPr/>
        </p:nvGrpSpPr>
        <p:grpSpPr>
          <a:xfrm>
            <a:off x="4757257" y="4317798"/>
            <a:ext cx="1400485" cy="2851403"/>
            <a:chOff x="0" y="0"/>
            <a:chExt cx="368852" cy="1710138"/>
          </a:xfrm>
          <a:solidFill>
            <a:srgbClr val="F79943"/>
          </a:solidFill>
        </p:grpSpPr>
        <p:sp>
          <p:nvSpPr>
            <p:cNvPr id="13" name="Freeform 4">
              <a:extLst>
                <a:ext uri="{FF2B5EF4-FFF2-40B4-BE49-F238E27FC236}">
                  <a16:creationId xmlns:a16="http://schemas.microsoft.com/office/drawing/2014/main" id="{4F13814F-5394-4491-92D6-A606BDEA8D89}"/>
                </a:ext>
              </a:extLst>
            </p:cNvPr>
            <p:cNvSpPr/>
            <p:nvPr/>
          </p:nvSpPr>
          <p:spPr>
            <a:xfrm>
              <a:off x="0" y="0"/>
              <a:ext cx="368852" cy="1710137"/>
            </a:xfrm>
            <a:custGeom>
              <a:avLst/>
              <a:gdLst/>
              <a:ahLst/>
              <a:cxnLst/>
              <a:rect l="l" t="t" r="r" b="b"/>
              <a:pathLst>
                <a:path w="368852" h="1710137">
                  <a:moveTo>
                    <a:pt x="0" y="0"/>
                  </a:moveTo>
                  <a:lnTo>
                    <a:pt x="368852" y="0"/>
                  </a:lnTo>
                  <a:lnTo>
                    <a:pt x="368852" y="1710137"/>
                  </a:lnTo>
                  <a:lnTo>
                    <a:pt x="0" y="1710137"/>
                  </a:lnTo>
                  <a:close/>
                </a:path>
              </a:pathLst>
            </a:custGeom>
            <a:grpFill/>
          </p:spPr>
        </p:sp>
        <p:sp>
          <p:nvSpPr>
            <p:cNvPr id="14" name="TextBox 5">
              <a:extLst>
                <a:ext uri="{FF2B5EF4-FFF2-40B4-BE49-F238E27FC236}">
                  <a16:creationId xmlns:a16="http://schemas.microsoft.com/office/drawing/2014/main" id="{C07E5627-3536-4F4C-B21E-6D5335DBC65B}"/>
                </a:ext>
              </a:extLst>
            </p:cNvPr>
            <p:cNvSpPr txBox="1"/>
            <p:nvPr/>
          </p:nvSpPr>
          <p:spPr>
            <a:xfrm>
              <a:off x="0" y="-19050"/>
              <a:ext cx="368852" cy="1729188"/>
            </a:xfrm>
            <a:prstGeom prst="rect">
              <a:avLst/>
            </a:prstGeom>
            <a:grpFill/>
          </p:spPr>
          <p:txBody>
            <a:bodyPr lIns="50800" tIns="50800" rIns="50800" bIns="50800" rtlCol="0" anchor="ctr"/>
            <a:lstStyle/>
            <a:p>
              <a:pPr algn="ctr">
                <a:lnSpc>
                  <a:spcPts val="2859"/>
                </a:lnSpc>
              </a:pPr>
              <a:endParaRPr>
                <a:latin typeface="+mj-lt"/>
              </a:endParaRPr>
            </a:p>
          </p:txBody>
        </p:sp>
      </p:grpSp>
      <p:sp>
        <p:nvSpPr>
          <p:cNvPr id="15" name="TextBox 6">
            <a:extLst>
              <a:ext uri="{FF2B5EF4-FFF2-40B4-BE49-F238E27FC236}">
                <a16:creationId xmlns:a16="http://schemas.microsoft.com/office/drawing/2014/main" id="{B2C9778C-F52F-4187-85DA-2EA6944D02A5}"/>
              </a:ext>
            </a:extLst>
          </p:cNvPr>
          <p:cNvSpPr txBox="1"/>
          <p:nvPr/>
        </p:nvSpPr>
        <p:spPr>
          <a:xfrm>
            <a:off x="4980992" y="1036994"/>
            <a:ext cx="7416941" cy="1683727"/>
          </a:xfrm>
          <a:prstGeom prst="rect">
            <a:avLst/>
          </a:prstGeom>
        </p:spPr>
        <p:txBody>
          <a:bodyPr lIns="0" tIns="0" rIns="0" bIns="0" rtlCol="0" anchor="t">
            <a:spAutoFit/>
          </a:bodyPr>
          <a:lstStyle/>
          <a:p>
            <a:pPr algn="ctr">
              <a:lnSpc>
                <a:spcPts val="13774"/>
              </a:lnSpc>
            </a:pPr>
            <a:r>
              <a:rPr lang="en-US" sz="9981" spc="978" dirty="0">
                <a:solidFill>
                  <a:srgbClr val="231F20"/>
                </a:solidFill>
                <a:latin typeface="+mj-lt"/>
              </a:rPr>
              <a:t>CONTENT</a:t>
            </a:r>
          </a:p>
        </p:txBody>
      </p:sp>
      <p:sp>
        <p:nvSpPr>
          <p:cNvPr id="16" name="TextBox 8">
            <a:extLst>
              <a:ext uri="{FF2B5EF4-FFF2-40B4-BE49-F238E27FC236}">
                <a16:creationId xmlns:a16="http://schemas.microsoft.com/office/drawing/2014/main" id="{40EF0E45-0803-4E2B-834B-BB4A1175FE82}"/>
              </a:ext>
            </a:extLst>
          </p:cNvPr>
          <p:cNvSpPr txBox="1"/>
          <p:nvPr/>
        </p:nvSpPr>
        <p:spPr>
          <a:xfrm>
            <a:off x="4969290" y="4641286"/>
            <a:ext cx="937219" cy="657225"/>
          </a:xfrm>
          <a:prstGeom prst="rect">
            <a:avLst/>
          </a:prstGeom>
        </p:spPr>
        <p:txBody>
          <a:bodyPr lIns="0" tIns="0" rIns="0" bIns="0" rtlCol="0" anchor="t">
            <a:spAutoFit/>
          </a:bodyPr>
          <a:lstStyle/>
          <a:p>
            <a:pPr algn="ctr">
              <a:lnSpc>
                <a:spcPts val="5126"/>
              </a:lnSpc>
            </a:pPr>
            <a:r>
              <a:rPr lang="en-US" sz="4271" dirty="0">
                <a:solidFill>
                  <a:srgbClr val="363636"/>
                </a:solidFill>
                <a:latin typeface="+mj-lt"/>
              </a:rPr>
              <a:t>01</a:t>
            </a:r>
          </a:p>
        </p:txBody>
      </p:sp>
      <p:sp>
        <p:nvSpPr>
          <p:cNvPr id="17" name="TextBox 9">
            <a:extLst>
              <a:ext uri="{FF2B5EF4-FFF2-40B4-BE49-F238E27FC236}">
                <a16:creationId xmlns:a16="http://schemas.microsoft.com/office/drawing/2014/main" id="{8A43DC6A-9527-416C-9CED-1999E609420B}"/>
              </a:ext>
            </a:extLst>
          </p:cNvPr>
          <p:cNvSpPr txBox="1"/>
          <p:nvPr/>
        </p:nvSpPr>
        <p:spPr>
          <a:xfrm>
            <a:off x="4969290" y="5438405"/>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mj-lt"/>
              </a:rPr>
              <a:t>02</a:t>
            </a:r>
          </a:p>
        </p:txBody>
      </p:sp>
      <p:sp>
        <p:nvSpPr>
          <p:cNvPr id="18" name="TextBox 10">
            <a:extLst>
              <a:ext uri="{FF2B5EF4-FFF2-40B4-BE49-F238E27FC236}">
                <a16:creationId xmlns:a16="http://schemas.microsoft.com/office/drawing/2014/main" id="{57CC083A-FF53-45DE-96AD-E63D8B5794B4}"/>
              </a:ext>
            </a:extLst>
          </p:cNvPr>
          <p:cNvSpPr txBox="1"/>
          <p:nvPr/>
        </p:nvSpPr>
        <p:spPr>
          <a:xfrm>
            <a:off x="4969290" y="6319562"/>
            <a:ext cx="937219" cy="657225"/>
          </a:xfrm>
          <a:prstGeom prst="rect">
            <a:avLst/>
          </a:prstGeom>
        </p:spPr>
        <p:txBody>
          <a:bodyPr lIns="0" tIns="0" rIns="0" bIns="0" rtlCol="0" anchor="t">
            <a:spAutoFit/>
          </a:bodyPr>
          <a:lstStyle/>
          <a:p>
            <a:pPr algn="ctr">
              <a:lnSpc>
                <a:spcPts val="5126"/>
              </a:lnSpc>
            </a:pPr>
            <a:r>
              <a:rPr lang="en-US" sz="4271" dirty="0">
                <a:solidFill>
                  <a:srgbClr val="363636"/>
                </a:solidFill>
                <a:latin typeface="+mj-lt"/>
              </a:rPr>
              <a:t>03</a:t>
            </a:r>
          </a:p>
        </p:txBody>
      </p:sp>
      <p:sp>
        <p:nvSpPr>
          <p:cNvPr id="19" name="TextBox 15">
            <a:extLst>
              <a:ext uri="{FF2B5EF4-FFF2-40B4-BE49-F238E27FC236}">
                <a16:creationId xmlns:a16="http://schemas.microsoft.com/office/drawing/2014/main" id="{DC73DE56-59C1-4BB0-9E73-2F05CCCDACB6}"/>
              </a:ext>
            </a:extLst>
          </p:cNvPr>
          <p:cNvSpPr txBox="1"/>
          <p:nvPr/>
        </p:nvSpPr>
        <p:spPr>
          <a:xfrm>
            <a:off x="6345367" y="4749238"/>
            <a:ext cx="5790503" cy="418548"/>
          </a:xfrm>
          <a:prstGeom prst="rect">
            <a:avLst/>
          </a:prstGeom>
        </p:spPr>
        <p:txBody>
          <a:bodyPr lIns="0" tIns="0" rIns="0" bIns="0" rtlCol="0" anchor="t">
            <a:spAutoFit/>
          </a:bodyPr>
          <a:lstStyle/>
          <a:p>
            <a:pPr>
              <a:lnSpc>
                <a:spcPts val="3483"/>
              </a:lnSpc>
            </a:pPr>
            <a:r>
              <a:rPr lang="en-US" sz="2524" spc="247" dirty="0">
                <a:solidFill>
                  <a:srgbClr val="231F20"/>
                </a:solidFill>
                <a:latin typeface="DM Sans"/>
              </a:rPr>
              <a:t>ABOUT US</a:t>
            </a:r>
          </a:p>
        </p:txBody>
      </p:sp>
      <p:sp>
        <p:nvSpPr>
          <p:cNvPr id="20" name="TextBox 16">
            <a:extLst>
              <a:ext uri="{FF2B5EF4-FFF2-40B4-BE49-F238E27FC236}">
                <a16:creationId xmlns:a16="http://schemas.microsoft.com/office/drawing/2014/main" id="{B5387D35-5EB6-4C27-BB17-B9FD254CE29F}"/>
              </a:ext>
            </a:extLst>
          </p:cNvPr>
          <p:cNvSpPr txBox="1"/>
          <p:nvPr/>
        </p:nvSpPr>
        <p:spPr>
          <a:xfrm>
            <a:off x="6321304" y="6438900"/>
            <a:ext cx="6076629" cy="429092"/>
          </a:xfrm>
          <a:prstGeom prst="rect">
            <a:avLst/>
          </a:prstGeom>
        </p:spPr>
        <p:txBody>
          <a:bodyPr lIns="0" tIns="0" rIns="0" bIns="0" rtlCol="0" anchor="t">
            <a:spAutoFit/>
          </a:bodyPr>
          <a:lstStyle/>
          <a:p>
            <a:pPr>
              <a:lnSpc>
                <a:spcPts val="3483"/>
              </a:lnSpc>
            </a:pPr>
            <a:r>
              <a:rPr lang="en-US" sz="2524" spc="247" dirty="0">
                <a:solidFill>
                  <a:srgbClr val="231F20"/>
                </a:solidFill>
                <a:latin typeface="DM Sans"/>
              </a:rPr>
              <a:t>MEET OUR TEAM IN THE PROJECT</a:t>
            </a:r>
          </a:p>
        </p:txBody>
      </p:sp>
      <p:sp>
        <p:nvSpPr>
          <p:cNvPr id="21" name="TextBox 18">
            <a:extLst>
              <a:ext uri="{FF2B5EF4-FFF2-40B4-BE49-F238E27FC236}">
                <a16:creationId xmlns:a16="http://schemas.microsoft.com/office/drawing/2014/main" id="{27FDB3B8-D0E5-4C64-BDD2-FDCE6DA3DECB}"/>
              </a:ext>
            </a:extLst>
          </p:cNvPr>
          <p:cNvSpPr txBox="1"/>
          <p:nvPr/>
        </p:nvSpPr>
        <p:spPr>
          <a:xfrm>
            <a:off x="6321304" y="5598372"/>
            <a:ext cx="6076629" cy="429092"/>
          </a:xfrm>
          <a:prstGeom prst="rect">
            <a:avLst/>
          </a:prstGeom>
        </p:spPr>
        <p:txBody>
          <a:bodyPr lIns="0" tIns="0" rIns="0" bIns="0" rtlCol="0" anchor="t">
            <a:spAutoFit/>
          </a:bodyPr>
          <a:lstStyle/>
          <a:p>
            <a:pPr marL="0" lvl="0" indent="0" algn="l">
              <a:lnSpc>
                <a:spcPts val="3483"/>
              </a:lnSpc>
              <a:spcBef>
                <a:spcPct val="0"/>
              </a:spcBef>
            </a:pPr>
            <a:r>
              <a:rPr lang="en-US" sz="2524" spc="247" dirty="0">
                <a:solidFill>
                  <a:srgbClr val="231F20"/>
                </a:solidFill>
                <a:latin typeface="DM Sans"/>
              </a:rPr>
              <a:t>ROLE IN THE PROJECT</a:t>
            </a:r>
          </a:p>
        </p:txBody>
      </p:sp>
      <p:pic>
        <p:nvPicPr>
          <p:cNvPr id="12" name="Picture 11">
            <a:extLst>
              <a:ext uri="{FF2B5EF4-FFF2-40B4-BE49-F238E27FC236}">
                <a16:creationId xmlns:a16="http://schemas.microsoft.com/office/drawing/2014/main" id="{DFB7EA9B-86E6-438D-A47D-CC0A56360D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30" y="0"/>
            <a:ext cx="2379375" cy="2379375"/>
          </a:xfrm>
          <a:prstGeom prst="rect">
            <a:avLst/>
          </a:prstGeom>
        </p:spPr>
      </p:pic>
      <p:sp>
        <p:nvSpPr>
          <p:cNvPr id="25" name="TextBox 24">
            <a:extLst>
              <a:ext uri="{FF2B5EF4-FFF2-40B4-BE49-F238E27FC236}">
                <a16:creationId xmlns:a16="http://schemas.microsoft.com/office/drawing/2014/main" id="{90DF69C6-A3E1-4E3D-8D4C-F37FC00A62E8}"/>
              </a:ext>
            </a:extLst>
          </p:cNvPr>
          <p:cNvSpPr txBox="1"/>
          <p:nvPr/>
        </p:nvSpPr>
        <p:spPr>
          <a:xfrm>
            <a:off x="1402060" y="9423962"/>
            <a:ext cx="15102880" cy="523220"/>
          </a:xfrm>
          <a:prstGeom prst="rect">
            <a:avLst/>
          </a:prstGeom>
          <a:noFill/>
        </p:spPr>
        <p:txBody>
          <a:bodyPr wrap="square">
            <a:spAutoFit/>
          </a:bodyPr>
          <a:lstStyle/>
          <a:p>
            <a:pPr algn="ctr"/>
            <a:r>
              <a:rPr lang="en-US" sz="1400" dirty="0">
                <a:latin typeface="Arial" panose="020B0604020202020204" pitchFamily="34" charset="0"/>
                <a:cs typeface="Arial" panose="020B0604020202020204" pitchFamily="34" charset="0"/>
              </a:rPr>
              <a:t>Funded by the European Union. Views and opinions expressed are however those of the author(s) only and do not necessarily reflect those of the European Union or European Research Executive Agency (REA). Neither the European Union nor the granting authority can be held responsible for them.</a:t>
            </a:r>
            <a:r>
              <a:rPr lang="ro-RO" sz="1400" dirty="0">
                <a:latin typeface="Arial" panose="020B0604020202020204" pitchFamily="34" charset="0"/>
                <a:cs typeface="Arial" panose="020B0604020202020204" pitchFamily="34" charset="0"/>
              </a:rPr>
              <a:t> G</a:t>
            </a:r>
            <a:r>
              <a:rPr lang="en-US" sz="1400" dirty="0">
                <a:latin typeface="Arial" panose="020B0604020202020204" pitchFamily="34" charset="0"/>
                <a:cs typeface="Arial" panose="020B0604020202020204" pitchFamily="34" charset="0"/>
              </a:rPr>
              <a:t>rant agreement No 101131479</a:t>
            </a:r>
            <a:r>
              <a:rPr lang="ro-RO" sz="1400" dirty="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pic>
        <p:nvPicPr>
          <p:cNvPr id="26" name="Picture 2" descr="Marie-Skłodowska-Curie Actions - Oficina de Proyecto Europeos">
            <a:extLst>
              <a:ext uri="{FF2B5EF4-FFF2-40B4-BE49-F238E27FC236}">
                <a16:creationId xmlns:a16="http://schemas.microsoft.com/office/drawing/2014/main" id="{C85C2A79-8D73-48A0-AECC-D746FB15B9F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87800" y="9144499"/>
            <a:ext cx="1528532" cy="108214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descr="A picture containing shape&#10;&#10;Description automatically generated">
            <a:extLst>
              <a:ext uri="{FF2B5EF4-FFF2-40B4-BE49-F238E27FC236}">
                <a16:creationId xmlns:a16="http://schemas.microsoft.com/office/drawing/2014/main" id="{BCE95BB5-46C3-4B0B-B032-EE1AA2822FD4}"/>
              </a:ext>
            </a:extLst>
          </p:cNvPr>
          <p:cNvPicPr>
            <a:picLocks noChangeAspect="1"/>
          </p:cNvPicPr>
          <p:nvPr/>
        </p:nvPicPr>
        <p:blipFill>
          <a:blip r:embed="rId4"/>
          <a:stretch>
            <a:fillRect/>
          </a:stretch>
        </p:blipFill>
        <p:spPr>
          <a:xfrm>
            <a:off x="182860" y="9004965"/>
            <a:ext cx="1219200" cy="1177365"/>
          </a:xfrm>
          <a:prstGeom prst="rect">
            <a:avLst/>
          </a:prstGeom>
        </p:spPr>
      </p:pic>
    </p:spTree>
    <p:extLst>
      <p:ext uri="{BB962C8B-B14F-4D97-AF65-F5344CB8AC3E}">
        <p14:creationId xmlns:p14="http://schemas.microsoft.com/office/powerpoint/2010/main" val="3055782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6">
            <a:extLst>
              <a:ext uri="{FF2B5EF4-FFF2-40B4-BE49-F238E27FC236}">
                <a16:creationId xmlns:a16="http://schemas.microsoft.com/office/drawing/2014/main" id="{0D7F382B-6BF9-4D30-B862-1E8A3490998C}"/>
              </a:ext>
            </a:extLst>
          </p:cNvPr>
          <p:cNvSpPr txBox="1"/>
          <p:nvPr/>
        </p:nvSpPr>
        <p:spPr>
          <a:xfrm>
            <a:off x="4980992" y="1036994"/>
            <a:ext cx="7416941" cy="1683727"/>
          </a:xfrm>
          <a:prstGeom prst="rect">
            <a:avLst/>
          </a:prstGeom>
        </p:spPr>
        <p:txBody>
          <a:bodyPr lIns="0" tIns="0" rIns="0" bIns="0" rtlCol="0" anchor="t">
            <a:spAutoFit/>
          </a:bodyPr>
          <a:lstStyle/>
          <a:p>
            <a:pPr algn="ctr">
              <a:lnSpc>
                <a:spcPts val="13774"/>
              </a:lnSpc>
            </a:pPr>
            <a:r>
              <a:rPr lang="en-US" sz="9981" spc="978" dirty="0">
                <a:solidFill>
                  <a:srgbClr val="231F20"/>
                </a:solidFill>
                <a:latin typeface="+mj-lt"/>
              </a:rPr>
              <a:t>ABOUT US</a:t>
            </a:r>
          </a:p>
        </p:txBody>
      </p:sp>
      <p:sp>
        <p:nvSpPr>
          <p:cNvPr id="2" name="TextBox 1">
            <a:extLst>
              <a:ext uri="{FF2B5EF4-FFF2-40B4-BE49-F238E27FC236}">
                <a16:creationId xmlns:a16="http://schemas.microsoft.com/office/drawing/2014/main" id="{59BB40B3-8376-4B84-8092-4A3C2A18DFE0}"/>
              </a:ext>
            </a:extLst>
          </p:cNvPr>
          <p:cNvSpPr txBox="1"/>
          <p:nvPr/>
        </p:nvSpPr>
        <p:spPr>
          <a:xfrm>
            <a:off x="1905000" y="3314700"/>
            <a:ext cx="10972800" cy="1184940"/>
          </a:xfrm>
          <a:prstGeom prst="rect">
            <a:avLst/>
          </a:prstGeom>
          <a:noFill/>
        </p:spPr>
        <p:txBody>
          <a:bodyPr wrap="square" rtlCol="0">
            <a:spAutoFit/>
          </a:bodyPr>
          <a:lstStyle/>
          <a:p>
            <a:pPr rtl="0" fontAlgn="base">
              <a:spcBef>
                <a:spcPts val="0"/>
              </a:spcBef>
              <a:spcAft>
                <a:spcPts val="0"/>
              </a:spcAft>
            </a:pPr>
            <a:r>
              <a:rPr lang="en-US" sz="2400" b="1" i="0" u="none" strike="noStrike" dirty="0">
                <a:effectLst/>
                <a:latin typeface="Arial" panose="020B0604020202020204" pitchFamily="34" charset="0"/>
                <a:cs typeface="Arial" panose="020B0604020202020204" pitchFamily="34" charset="0"/>
              </a:rPr>
              <a:t>Short partners‘ info</a:t>
            </a:r>
          </a:p>
          <a:p>
            <a:pPr marL="742950" lvl="1" indent="-285750" rtl="0" fontAlgn="base">
              <a:spcBef>
                <a:spcPts val="600"/>
              </a:spcBef>
              <a:spcAft>
                <a:spcPts val="0"/>
              </a:spcAft>
              <a:buFont typeface="Arial" panose="020B0604020202020204" pitchFamily="34" charset="0"/>
              <a:buChar char="•"/>
            </a:pPr>
            <a:r>
              <a:rPr lang="en-US" sz="2400" b="0" i="0" u="none" strike="noStrike" dirty="0">
                <a:effectLst/>
                <a:latin typeface="Arial" panose="020B0604020202020204" pitchFamily="34" charset="0"/>
                <a:cs typeface="Arial" panose="020B0604020202020204" pitchFamily="34" charset="0"/>
              </a:rPr>
              <a:t>who you are, what‘s your main activity</a:t>
            </a:r>
          </a:p>
          <a:p>
            <a:endParaRPr lang="en-US"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1F63E609-A9A6-45E9-8E26-6822279F35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30" y="0"/>
            <a:ext cx="2379375" cy="2379375"/>
          </a:xfrm>
          <a:prstGeom prst="rect">
            <a:avLst/>
          </a:prstGeom>
        </p:spPr>
      </p:pic>
      <p:sp>
        <p:nvSpPr>
          <p:cNvPr id="11" name="TextBox 10">
            <a:extLst>
              <a:ext uri="{FF2B5EF4-FFF2-40B4-BE49-F238E27FC236}">
                <a16:creationId xmlns:a16="http://schemas.microsoft.com/office/drawing/2014/main" id="{642E8DDC-AB02-4C2E-8D15-1A28EE87C73D}"/>
              </a:ext>
            </a:extLst>
          </p:cNvPr>
          <p:cNvSpPr txBox="1"/>
          <p:nvPr/>
        </p:nvSpPr>
        <p:spPr>
          <a:xfrm>
            <a:off x="1402060" y="9423962"/>
            <a:ext cx="15102880" cy="523220"/>
          </a:xfrm>
          <a:prstGeom prst="rect">
            <a:avLst/>
          </a:prstGeom>
          <a:noFill/>
        </p:spPr>
        <p:txBody>
          <a:bodyPr wrap="square">
            <a:spAutoFit/>
          </a:bodyPr>
          <a:lstStyle/>
          <a:p>
            <a:pPr algn="ctr"/>
            <a:r>
              <a:rPr lang="en-US" sz="1400" dirty="0">
                <a:latin typeface="Arial" panose="020B0604020202020204" pitchFamily="34" charset="0"/>
                <a:cs typeface="Arial" panose="020B0604020202020204" pitchFamily="34" charset="0"/>
              </a:rPr>
              <a:t>Funded by the European Union. Views and opinions expressed are however those of the author(s) only and do not necessarily reflect those of the European Union or European Research Executive Agency (REA). Neither the European Union nor the granting authority can be held responsible for them.</a:t>
            </a:r>
            <a:r>
              <a:rPr lang="ro-RO" sz="1400" dirty="0">
                <a:latin typeface="Arial" panose="020B0604020202020204" pitchFamily="34" charset="0"/>
                <a:cs typeface="Arial" panose="020B0604020202020204" pitchFamily="34" charset="0"/>
              </a:rPr>
              <a:t> G</a:t>
            </a:r>
            <a:r>
              <a:rPr lang="en-US" sz="1400" dirty="0">
                <a:latin typeface="Arial" panose="020B0604020202020204" pitchFamily="34" charset="0"/>
                <a:cs typeface="Arial" panose="020B0604020202020204" pitchFamily="34" charset="0"/>
              </a:rPr>
              <a:t>rant agreement No 101131479</a:t>
            </a:r>
            <a:r>
              <a:rPr lang="ro-RO" sz="1400" dirty="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pic>
        <p:nvPicPr>
          <p:cNvPr id="13" name="Picture 2" descr="Marie-Skłodowska-Curie Actions - Oficina de Proyecto Europeos">
            <a:extLst>
              <a:ext uri="{FF2B5EF4-FFF2-40B4-BE49-F238E27FC236}">
                <a16:creationId xmlns:a16="http://schemas.microsoft.com/office/drawing/2014/main" id="{D1A8C9A9-D7A5-44F4-83D7-1EF613D46DB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87800" y="9144499"/>
            <a:ext cx="1528532" cy="108214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A picture containing shape&#10;&#10;Description automatically generated">
            <a:extLst>
              <a:ext uri="{FF2B5EF4-FFF2-40B4-BE49-F238E27FC236}">
                <a16:creationId xmlns:a16="http://schemas.microsoft.com/office/drawing/2014/main" id="{69EFF472-2044-48E3-888F-C2FC5055A73A}"/>
              </a:ext>
            </a:extLst>
          </p:cNvPr>
          <p:cNvPicPr>
            <a:picLocks noChangeAspect="1"/>
          </p:cNvPicPr>
          <p:nvPr/>
        </p:nvPicPr>
        <p:blipFill>
          <a:blip r:embed="rId4"/>
          <a:stretch>
            <a:fillRect/>
          </a:stretch>
        </p:blipFill>
        <p:spPr>
          <a:xfrm>
            <a:off x="182860" y="9004965"/>
            <a:ext cx="1219200" cy="1177365"/>
          </a:xfrm>
          <a:prstGeom prst="rect">
            <a:avLst/>
          </a:prstGeom>
        </p:spPr>
      </p:pic>
    </p:spTree>
    <p:extLst>
      <p:ext uri="{BB962C8B-B14F-4D97-AF65-F5344CB8AC3E}">
        <p14:creationId xmlns:p14="http://schemas.microsoft.com/office/powerpoint/2010/main" val="2468547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5078872" y="7200900"/>
            <a:ext cx="7494128" cy="7221242"/>
          </a:xfrm>
          <a:custGeom>
            <a:avLst/>
            <a:gdLst/>
            <a:ahLst/>
            <a:cxnLst/>
            <a:rect l="l" t="t" r="r" b="b"/>
            <a:pathLst>
              <a:path w="7673056" h="7673056">
                <a:moveTo>
                  <a:pt x="0" y="0"/>
                </a:moveTo>
                <a:lnTo>
                  <a:pt x="7673056" y="0"/>
                </a:lnTo>
                <a:lnTo>
                  <a:pt x="7673056" y="7673056"/>
                </a:lnTo>
                <a:lnTo>
                  <a:pt x="0" y="76730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8024817" y="6515100"/>
            <a:ext cx="1652584" cy="1598329"/>
          </a:xfrm>
          <a:custGeom>
            <a:avLst/>
            <a:gdLst/>
            <a:ahLst/>
            <a:cxnLst/>
            <a:rect l="l" t="t" r="r" b="b"/>
            <a:pathLst>
              <a:path w="2238367" h="2238367">
                <a:moveTo>
                  <a:pt x="0" y="0"/>
                </a:moveTo>
                <a:lnTo>
                  <a:pt x="2238368" y="0"/>
                </a:lnTo>
                <a:lnTo>
                  <a:pt x="2238368" y="2238367"/>
                </a:lnTo>
                <a:lnTo>
                  <a:pt x="0" y="22383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8534400" y="6830323"/>
            <a:ext cx="709271" cy="751577"/>
          </a:xfrm>
          <a:custGeom>
            <a:avLst/>
            <a:gdLst/>
            <a:ahLst/>
            <a:cxnLst/>
            <a:rect l="l" t="t" r="r" b="b"/>
            <a:pathLst>
              <a:path w="960682" h="1052540">
                <a:moveTo>
                  <a:pt x="0" y="0"/>
                </a:moveTo>
                <a:lnTo>
                  <a:pt x="960682" y="0"/>
                </a:lnTo>
                <a:lnTo>
                  <a:pt x="960682" y="1052541"/>
                </a:lnTo>
                <a:lnTo>
                  <a:pt x="0" y="10525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1233303" y="7778106"/>
            <a:ext cx="1652584" cy="1598329"/>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5026536" y="7812280"/>
            <a:ext cx="1652584" cy="1598329"/>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a:off x="5384490" y="8140220"/>
            <a:ext cx="936675" cy="864745"/>
          </a:xfrm>
          <a:custGeom>
            <a:avLst/>
            <a:gdLst/>
            <a:ahLst/>
            <a:cxnLst/>
            <a:rect l="l" t="t" r="r" b="b"/>
            <a:pathLst>
              <a:path w="1268693" h="1211025">
                <a:moveTo>
                  <a:pt x="0" y="0"/>
                </a:moveTo>
                <a:lnTo>
                  <a:pt x="1268693" y="0"/>
                </a:lnTo>
                <a:lnTo>
                  <a:pt x="1268693" y="1211025"/>
                </a:lnTo>
                <a:lnTo>
                  <a:pt x="0" y="121102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1595382" y="8113429"/>
            <a:ext cx="815676" cy="800541"/>
          </a:xfrm>
          <a:custGeom>
            <a:avLst/>
            <a:gdLst/>
            <a:ahLst/>
            <a:cxnLst/>
            <a:rect l="l" t="t" r="r" b="b"/>
            <a:pathLst>
              <a:path w="1104804" h="1121111">
                <a:moveTo>
                  <a:pt x="0" y="0"/>
                </a:moveTo>
                <a:lnTo>
                  <a:pt x="1104805" y="0"/>
                </a:lnTo>
                <a:lnTo>
                  <a:pt x="1104805" y="1121111"/>
                </a:lnTo>
                <a:lnTo>
                  <a:pt x="0" y="11211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3" name="TextBox 13"/>
          <p:cNvSpPr txBox="1"/>
          <p:nvPr/>
        </p:nvSpPr>
        <p:spPr>
          <a:xfrm>
            <a:off x="2887170" y="1277407"/>
            <a:ext cx="11552977" cy="1166783"/>
          </a:xfrm>
          <a:prstGeom prst="rect">
            <a:avLst/>
          </a:prstGeom>
        </p:spPr>
        <p:txBody>
          <a:bodyPr lIns="0" tIns="0" rIns="0" bIns="0" rtlCol="0" anchor="t">
            <a:spAutoFit/>
          </a:bodyPr>
          <a:lstStyle/>
          <a:p>
            <a:pPr algn="ctr">
              <a:lnSpc>
                <a:spcPts val="9587"/>
              </a:lnSpc>
            </a:pPr>
            <a:r>
              <a:rPr lang="en-US" sz="6947" spc="368" dirty="0">
                <a:latin typeface="+mj-lt"/>
              </a:rPr>
              <a:t>ROLE IN THE PROJECT</a:t>
            </a:r>
          </a:p>
        </p:txBody>
      </p:sp>
      <p:sp>
        <p:nvSpPr>
          <p:cNvPr id="2" name="TextBox 1">
            <a:extLst>
              <a:ext uri="{FF2B5EF4-FFF2-40B4-BE49-F238E27FC236}">
                <a16:creationId xmlns:a16="http://schemas.microsoft.com/office/drawing/2014/main" id="{832FC6D3-FE80-4574-800E-2E51BA4F910E}"/>
              </a:ext>
            </a:extLst>
          </p:cNvPr>
          <p:cNvSpPr txBox="1"/>
          <p:nvPr/>
        </p:nvSpPr>
        <p:spPr>
          <a:xfrm>
            <a:off x="1736035" y="3086100"/>
            <a:ext cx="13944600" cy="1184940"/>
          </a:xfrm>
          <a:prstGeom prst="rect">
            <a:avLst/>
          </a:prstGeom>
          <a:noFill/>
        </p:spPr>
        <p:txBody>
          <a:bodyPr wrap="square" rtlCol="0">
            <a:spAutoFit/>
          </a:bodyPr>
          <a:lstStyle/>
          <a:p>
            <a:pPr rtl="0" fontAlgn="base">
              <a:spcBef>
                <a:spcPts val="0"/>
              </a:spcBef>
              <a:spcAft>
                <a:spcPts val="0"/>
              </a:spcAft>
              <a:buFont typeface="Arial" panose="020B0604020202020204" pitchFamily="34" charset="0"/>
              <a:buChar char="•"/>
            </a:pPr>
            <a:r>
              <a:rPr lang="en-US" sz="2400" b="1" i="0" u="none" strike="noStrike" dirty="0">
                <a:effectLst/>
                <a:latin typeface="Arial" panose="020B0604020202020204" pitchFamily="34" charset="0"/>
                <a:cs typeface="Arial" panose="020B0604020202020204" pitchFamily="34" charset="0"/>
              </a:rPr>
              <a:t>Main tasks attributed to the project</a:t>
            </a:r>
          </a:p>
          <a:p>
            <a:pPr marL="742950" lvl="1" indent="-285750" rtl="0" fontAlgn="base">
              <a:spcBef>
                <a:spcPts val="600"/>
              </a:spcBef>
              <a:spcAft>
                <a:spcPts val="0"/>
              </a:spcAft>
              <a:buFont typeface="Arial" panose="020B0604020202020204" pitchFamily="34" charset="0"/>
              <a:buChar char="•"/>
            </a:pPr>
            <a:r>
              <a:rPr lang="en-US" sz="2400" b="0" i="0" u="none" strike="noStrike" dirty="0">
                <a:effectLst/>
                <a:latin typeface="Arial" panose="020B0604020202020204" pitchFamily="34" charset="0"/>
                <a:cs typeface="Arial" panose="020B0604020202020204" pitchFamily="34" charset="0"/>
              </a:rPr>
              <a:t>short description, do not indicate the WP</a:t>
            </a:r>
          </a:p>
          <a:p>
            <a:endParaRPr lang="en-US" dirty="0"/>
          </a:p>
        </p:txBody>
      </p:sp>
      <p:pic>
        <p:nvPicPr>
          <p:cNvPr id="11" name="Picture 10">
            <a:extLst>
              <a:ext uri="{FF2B5EF4-FFF2-40B4-BE49-F238E27FC236}">
                <a16:creationId xmlns:a16="http://schemas.microsoft.com/office/drawing/2014/main" id="{BF4443D0-EF19-42C4-9CFA-4D77F38267D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3130" y="0"/>
            <a:ext cx="2379375" cy="2379375"/>
          </a:xfrm>
          <a:prstGeom prst="rect">
            <a:avLst/>
          </a:prstGeom>
        </p:spPr>
      </p:pic>
      <p:sp>
        <p:nvSpPr>
          <p:cNvPr id="16" name="TextBox 15">
            <a:extLst>
              <a:ext uri="{FF2B5EF4-FFF2-40B4-BE49-F238E27FC236}">
                <a16:creationId xmlns:a16="http://schemas.microsoft.com/office/drawing/2014/main" id="{4B367553-AAF7-4EA5-BD07-D3D3D1931630}"/>
              </a:ext>
            </a:extLst>
          </p:cNvPr>
          <p:cNvSpPr txBox="1"/>
          <p:nvPr/>
        </p:nvSpPr>
        <p:spPr>
          <a:xfrm>
            <a:off x="1402060" y="9423962"/>
            <a:ext cx="15102880" cy="523220"/>
          </a:xfrm>
          <a:prstGeom prst="rect">
            <a:avLst/>
          </a:prstGeom>
          <a:noFill/>
        </p:spPr>
        <p:txBody>
          <a:bodyPr wrap="square">
            <a:spAutoFit/>
          </a:bodyPr>
          <a:lstStyle/>
          <a:p>
            <a:pPr algn="ctr"/>
            <a:r>
              <a:rPr lang="en-US" sz="1400" dirty="0">
                <a:latin typeface="Arial" panose="020B0604020202020204" pitchFamily="34" charset="0"/>
                <a:cs typeface="Arial" panose="020B0604020202020204" pitchFamily="34" charset="0"/>
              </a:rPr>
              <a:t>Funded by the European Union. Views and opinions expressed are however those of the author(s) only and do not necessarily reflect those of the European Union or European Research Executive Agency (REA). Neither the European Union nor the granting authority can be held responsible for them.</a:t>
            </a:r>
            <a:r>
              <a:rPr lang="ro-RO" sz="1400" dirty="0">
                <a:latin typeface="Arial" panose="020B0604020202020204" pitchFamily="34" charset="0"/>
                <a:cs typeface="Arial" panose="020B0604020202020204" pitchFamily="34" charset="0"/>
              </a:rPr>
              <a:t> G</a:t>
            </a:r>
            <a:r>
              <a:rPr lang="en-US" sz="1400" dirty="0">
                <a:latin typeface="Arial" panose="020B0604020202020204" pitchFamily="34" charset="0"/>
                <a:cs typeface="Arial" panose="020B0604020202020204" pitchFamily="34" charset="0"/>
              </a:rPr>
              <a:t>rant agreement No 101131479</a:t>
            </a:r>
            <a:r>
              <a:rPr lang="ro-RO" sz="1400" dirty="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pic>
        <p:nvPicPr>
          <p:cNvPr id="17" name="Picture 2" descr="Marie-Skłodowska-Curie Actions - Oficina de Proyecto Europeos">
            <a:extLst>
              <a:ext uri="{FF2B5EF4-FFF2-40B4-BE49-F238E27FC236}">
                <a16:creationId xmlns:a16="http://schemas.microsoft.com/office/drawing/2014/main" id="{4750179C-A242-465C-BC79-AE451A07E589}"/>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6687800" y="9144499"/>
            <a:ext cx="1528532" cy="108214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A picture containing shape&#10;&#10;Description automatically generated">
            <a:extLst>
              <a:ext uri="{FF2B5EF4-FFF2-40B4-BE49-F238E27FC236}">
                <a16:creationId xmlns:a16="http://schemas.microsoft.com/office/drawing/2014/main" id="{D89F9F96-37C8-4C30-8151-CBBF36CDB7D9}"/>
              </a:ext>
            </a:extLst>
          </p:cNvPr>
          <p:cNvPicPr>
            <a:picLocks noChangeAspect="1"/>
          </p:cNvPicPr>
          <p:nvPr/>
        </p:nvPicPr>
        <p:blipFill>
          <a:blip r:embed="rId14"/>
          <a:stretch>
            <a:fillRect/>
          </a:stretch>
        </p:blipFill>
        <p:spPr>
          <a:xfrm>
            <a:off x="182860" y="9004965"/>
            <a:ext cx="1219200" cy="117736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3"/>
          <p:cNvSpPr txBox="1"/>
          <p:nvPr/>
        </p:nvSpPr>
        <p:spPr>
          <a:xfrm>
            <a:off x="2887170" y="1277407"/>
            <a:ext cx="13572030" cy="1158522"/>
          </a:xfrm>
          <a:prstGeom prst="rect">
            <a:avLst/>
          </a:prstGeom>
        </p:spPr>
        <p:txBody>
          <a:bodyPr wrap="square" lIns="0" tIns="0" rIns="0" bIns="0" rtlCol="0" anchor="t">
            <a:spAutoFit/>
          </a:bodyPr>
          <a:lstStyle/>
          <a:p>
            <a:pPr algn="ctr">
              <a:lnSpc>
                <a:spcPts val="9587"/>
              </a:lnSpc>
            </a:pPr>
            <a:r>
              <a:rPr lang="en-US" sz="6947" spc="368" dirty="0">
                <a:latin typeface="+mj-lt"/>
              </a:rPr>
              <a:t>MEET OUR TEAM IN THE PROJECT</a:t>
            </a:r>
          </a:p>
        </p:txBody>
      </p:sp>
      <p:sp>
        <p:nvSpPr>
          <p:cNvPr id="2" name="TextBox 1">
            <a:extLst>
              <a:ext uri="{FF2B5EF4-FFF2-40B4-BE49-F238E27FC236}">
                <a16:creationId xmlns:a16="http://schemas.microsoft.com/office/drawing/2014/main" id="{0F750710-A568-4568-AFF6-A6F3E642C29E}"/>
              </a:ext>
            </a:extLst>
          </p:cNvPr>
          <p:cNvSpPr txBox="1"/>
          <p:nvPr/>
        </p:nvSpPr>
        <p:spPr>
          <a:xfrm>
            <a:off x="1447800" y="3238500"/>
            <a:ext cx="14859000" cy="907941"/>
          </a:xfrm>
          <a:prstGeom prst="rect">
            <a:avLst/>
          </a:prstGeom>
          <a:noFill/>
        </p:spPr>
        <p:txBody>
          <a:bodyPr wrap="square" rtlCol="0">
            <a:spAutoFit/>
          </a:bodyPr>
          <a:lstStyle/>
          <a:p>
            <a:pPr rtl="0" fontAlgn="base">
              <a:spcBef>
                <a:spcPts val="0"/>
              </a:spcBef>
              <a:spcAft>
                <a:spcPts val="0"/>
              </a:spcAft>
              <a:buFont typeface="Arial" panose="020B0604020202020204" pitchFamily="34" charset="0"/>
              <a:buChar char="•"/>
            </a:pPr>
            <a:r>
              <a:rPr lang="en-US" sz="2400" b="1" i="0" u="none" strike="noStrike" dirty="0">
                <a:effectLst/>
                <a:latin typeface="Arial" panose="020B0604020202020204" pitchFamily="34" charset="0"/>
                <a:cs typeface="Arial" panose="020B0604020202020204" pitchFamily="34" charset="0"/>
              </a:rPr>
              <a:t>Key persons in the project</a:t>
            </a:r>
          </a:p>
          <a:p>
            <a:pPr marL="742950" lvl="1" indent="-285750" rtl="0" fontAlgn="base">
              <a:spcBef>
                <a:spcPts val="600"/>
              </a:spcBef>
              <a:spcAft>
                <a:spcPts val="0"/>
              </a:spcAft>
              <a:buFont typeface="Arial" panose="020B0604020202020204" pitchFamily="34" charset="0"/>
              <a:buChar char="•"/>
            </a:pPr>
            <a:r>
              <a:rPr lang="en-US" sz="2400" b="0" i="0" u="none" strike="noStrike" dirty="0">
                <a:effectLst/>
                <a:latin typeface="Arial" panose="020B0604020202020204" pitchFamily="34" charset="0"/>
                <a:cs typeface="Arial" panose="020B0604020202020204" pitchFamily="34" charset="0"/>
              </a:rPr>
              <a:t>include photo, name and surname, position, contact information</a:t>
            </a:r>
          </a:p>
        </p:txBody>
      </p:sp>
      <p:pic>
        <p:nvPicPr>
          <p:cNvPr id="4" name="Picture 3">
            <a:extLst>
              <a:ext uri="{FF2B5EF4-FFF2-40B4-BE49-F238E27FC236}">
                <a16:creationId xmlns:a16="http://schemas.microsoft.com/office/drawing/2014/main" id="{46447DFB-CD14-4629-A894-D13450EAC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30" y="0"/>
            <a:ext cx="2379375" cy="2379375"/>
          </a:xfrm>
          <a:prstGeom prst="rect">
            <a:avLst/>
          </a:prstGeom>
        </p:spPr>
      </p:pic>
      <p:sp>
        <p:nvSpPr>
          <p:cNvPr id="5" name="TextBox 4">
            <a:extLst>
              <a:ext uri="{FF2B5EF4-FFF2-40B4-BE49-F238E27FC236}">
                <a16:creationId xmlns:a16="http://schemas.microsoft.com/office/drawing/2014/main" id="{31796467-98FD-4081-B0D7-407DBE9F686F}"/>
              </a:ext>
            </a:extLst>
          </p:cNvPr>
          <p:cNvSpPr txBox="1"/>
          <p:nvPr/>
        </p:nvSpPr>
        <p:spPr>
          <a:xfrm>
            <a:off x="1402060" y="9423962"/>
            <a:ext cx="15102880" cy="523220"/>
          </a:xfrm>
          <a:prstGeom prst="rect">
            <a:avLst/>
          </a:prstGeom>
          <a:noFill/>
        </p:spPr>
        <p:txBody>
          <a:bodyPr wrap="square">
            <a:spAutoFit/>
          </a:bodyPr>
          <a:lstStyle/>
          <a:p>
            <a:pPr algn="ctr"/>
            <a:r>
              <a:rPr lang="en-US" sz="1400" dirty="0">
                <a:latin typeface="Arial" panose="020B0604020202020204" pitchFamily="34" charset="0"/>
                <a:cs typeface="Arial" panose="020B0604020202020204" pitchFamily="34" charset="0"/>
              </a:rPr>
              <a:t>Funded by the European Union. Views and opinions expressed are however those of the author(s) only and do not necessarily reflect those of the European Union or European Research Executive Agency (REA). Neither the European Union nor the granting authority can be held responsible for them.</a:t>
            </a:r>
            <a:r>
              <a:rPr lang="ro-RO" sz="1400" dirty="0">
                <a:latin typeface="Arial" panose="020B0604020202020204" pitchFamily="34" charset="0"/>
                <a:cs typeface="Arial" panose="020B0604020202020204" pitchFamily="34" charset="0"/>
              </a:rPr>
              <a:t> G</a:t>
            </a:r>
            <a:r>
              <a:rPr lang="en-US" sz="1400" dirty="0">
                <a:latin typeface="Arial" panose="020B0604020202020204" pitchFamily="34" charset="0"/>
                <a:cs typeface="Arial" panose="020B0604020202020204" pitchFamily="34" charset="0"/>
              </a:rPr>
              <a:t>rant agreement No 101131479</a:t>
            </a:r>
            <a:r>
              <a:rPr lang="ro-RO" sz="1400" dirty="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pic>
        <p:nvPicPr>
          <p:cNvPr id="6" name="Picture 2" descr="Marie-Skłodowska-Curie Actions - Oficina de Proyecto Europeos">
            <a:extLst>
              <a:ext uri="{FF2B5EF4-FFF2-40B4-BE49-F238E27FC236}">
                <a16:creationId xmlns:a16="http://schemas.microsoft.com/office/drawing/2014/main" id="{707FDC72-E2E1-490B-99D4-01F03473EF3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87800" y="9144499"/>
            <a:ext cx="1528532" cy="10821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A picture containing shape&#10;&#10;Description automatically generated">
            <a:extLst>
              <a:ext uri="{FF2B5EF4-FFF2-40B4-BE49-F238E27FC236}">
                <a16:creationId xmlns:a16="http://schemas.microsoft.com/office/drawing/2014/main" id="{AFF928BF-B027-469A-8BE6-648D3585BA89}"/>
              </a:ext>
            </a:extLst>
          </p:cNvPr>
          <p:cNvPicPr>
            <a:picLocks noChangeAspect="1"/>
          </p:cNvPicPr>
          <p:nvPr/>
        </p:nvPicPr>
        <p:blipFill>
          <a:blip r:embed="rId4"/>
          <a:stretch>
            <a:fillRect/>
          </a:stretch>
        </p:blipFill>
        <p:spPr>
          <a:xfrm>
            <a:off x="182860" y="9004965"/>
            <a:ext cx="1219200" cy="1177365"/>
          </a:xfrm>
          <a:prstGeom prst="rect">
            <a:avLst/>
          </a:prstGeom>
        </p:spPr>
      </p:pic>
    </p:spTree>
    <p:extLst>
      <p:ext uri="{BB962C8B-B14F-4D97-AF65-F5344CB8AC3E}">
        <p14:creationId xmlns:p14="http://schemas.microsoft.com/office/powerpoint/2010/main" val="3619228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10580377">
            <a:off x="9407140" y="-9309963"/>
            <a:ext cx="24036383" cy="24664199"/>
          </a:xfrm>
          <a:custGeom>
            <a:avLst/>
            <a:gdLst/>
            <a:ahLst/>
            <a:cxnLst/>
            <a:rect l="l" t="t" r="r" b="b"/>
            <a:pathLst>
              <a:path w="24036383" h="24664199">
                <a:moveTo>
                  <a:pt x="0" y="0"/>
                </a:moveTo>
                <a:lnTo>
                  <a:pt x="24036383" y="0"/>
                </a:lnTo>
                <a:lnTo>
                  <a:pt x="24036383" y="24664198"/>
                </a:lnTo>
                <a:lnTo>
                  <a:pt x="0" y="2466419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86644" y="4152900"/>
            <a:ext cx="6065708" cy="466025"/>
          </a:xfrm>
          <a:prstGeom prst="rect">
            <a:avLst/>
          </a:prstGeom>
        </p:spPr>
        <p:txBody>
          <a:bodyPr lIns="0" tIns="0" rIns="0" bIns="0" rtlCol="0" anchor="t">
            <a:spAutoFit/>
          </a:bodyPr>
          <a:lstStyle/>
          <a:p>
            <a:pPr marL="0" lvl="0" indent="0">
              <a:lnSpc>
                <a:spcPts val="3842"/>
              </a:lnSpc>
              <a:spcBef>
                <a:spcPct val="0"/>
              </a:spcBef>
            </a:pPr>
            <a:r>
              <a:rPr lang="en-US" sz="2744" dirty="0">
                <a:solidFill>
                  <a:srgbClr val="000000"/>
                </a:solidFill>
                <a:latin typeface="DM Sans" panose="020B0604020202020204" charset="0"/>
              </a:rPr>
              <a:t>CONTACT INFORMATIONS</a:t>
            </a:r>
          </a:p>
        </p:txBody>
      </p:sp>
      <p:sp>
        <p:nvSpPr>
          <p:cNvPr id="5" name="TextBox 5"/>
          <p:cNvSpPr txBox="1"/>
          <p:nvPr/>
        </p:nvSpPr>
        <p:spPr>
          <a:xfrm>
            <a:off x="1561733" y="2105045"/>
            <a:ext cx="8097687" cy="1569597"/>
          </a:xfrm>
          <a:prstGeom prst="rect">
            <a:avLst/>
          </a:prstGeom>
        </p:spPr>
        <p:txBody>
          <a:bodyPr lIns="0" tIns="0" rIns="0" bIns="0" rtlCol="0" anchor="t">
            <a:spAutoFit/>
          </a:bodyPr>
          <a:lstStyle/>
          <a:p>
            <a:pPr marL="0" lvl="0" indent="0">
              <a:lnSpc>
                <a:spcPts val="13015"/>
              </a:lnSpc>
              <a:spcBef>
                <a:spcPct val="0"/>
              </a:spcBef>
            </a:pPr>
            <a:r>
              <a:rPr lang="en-US" sz="9431" spc="924" dirty="0">
                <a:solidFill>
                  <a:srgbClr val="231F20"/>
                </a:solidFill>
                <a:latin typeface="+mj-lt"/>
              </a:rPr>
              <a:t>THANK YOU</a:t>
            </a:r>
          </a:p>
        </p:txBody>
      </p:sp>
      <p:sp>
        <p:nvSpPr>
          <p:cNvPr id="7" name="TextBox 7"/>
          <p:cNvSpPr txBox="1"/>
          <p:nvPr/>
        </p:nvSpPr>
        <p:spPr>
          <a:xfrm>
            <a:off x="14628874" y="3180249"/>
            <a:ext cx="2296190" cy="703911"/>
          </a:xfrm>
          <a:prstGeom prst="rect">
            <a:avLst/>
          </a:prstGeom>
          <a:ln>
            <a:solidFill>
              <a:srgbClr val="FF0000"/>
            </a:solidFill>
          </a:ln>
        </p:spPr>
        <p:txBody>
          <a:bodyPr lIns="0" tIns="0" rIns="0" bIns="0" rtlCol="0" anchor="t">
            <a:spAutoFit/>
          </a:bodyPr>
          <a:lstStyle/>
          <a:p>
            <a:pPr marL="0" lvl="0" indent="0" algn="ctr">
              <a:lnSpc>
                <a:spcPts val="2947"/>
              </a:lnSpc>
              <a:spcBef>
                <a:spcPct val="0"/>
              </a:spcBef>
            </a:pPr>
            <a:r>
              <a:rPr lang="en-US" sz="2135" spc="209" dirty="0">
                <a:solidFill>
                  <a:srgbClr val="FF0000"/>
                </a:solidFill>
                <a:latin typeface="Montserrat Classic Bold"/>
              </a:rPr>
              <a:t>PARTNER LOGO</a:t>
            </a:r>
          </a:p>
        </p:txBody>
      </p:sp>
      <p:sp>
        <p:nvSpPr>
          <p:cNvPr id="8" name="Freeform 8"/>
          <p:cNvSpPr/>
          <p:nvPr/>
        </p:nvSpPr>
        <p:spPr>
          <a:xfrm flipH="1">
            <a:off x="-4254153" y="7476061"/>
            <a:ext cx="11881594" cy="3564478"/>
          </a:xfrm>
          <a:custGeom>
            <a:avLst/>
            <a:gdLst/>
            <a:ahLst/>
            <a:cxnLst/>
            <a:rect l="l" t="t" r="r" b="b"/>
            <a:pathLst>
              <a:path w="11881594" h="3564478">
                <a:moveTo>
                  <a:pt x="11881594" y="0"/>
                </a:moveTo>
                <a:lnTo>
                  <a:pt x="0" y="0"/>
                </a:lnTo>
                <a:lnTo>
                  <a:pt x="0" y="3564478"/>
                </a:lnTo>
                <a:lnTo>
                  <a:pt x="11881594" y="3564478"/>
                </a:lnTo>
                <a:lnTo>
                  <a:pt x="11881594" y="0"/>
                </a:lnTo>
                <a:close/>
              </a:path>
            </a:pathLst>
          </a:custGeom>
          <a:blipFill>
            <a:blip r:embed="rId4">
              <a:extLst>
                <a:ext uri="{96DAC541-7B7A-43D3-8B79-37D633B846F1}">
                  <asvg:svgBlip xmlns:asvg="http://schemas.microsoft.com/office/drawing/2016/SVG/main" r:embed="rId5"/>
                </a:ext>
              </a:extLst>
            </a:blip>
            <a:stretch>
              <a:fillRect/>
            </a:stretch>
          </a:blipFill>
        </p:spPr>
      </p:sp>
      <p:pic>
        <p:nvPicPr>
          <p:cNvPr id="6" name="Picture 5">
            <a:extLst>
              <a:ext uri="{FF2B5EF4-FFF2-40B4-BE49-F238E27FC236}">
                <a16:creationId xmlns:a16="http://schemas.microsoft.com/office/drawing/2014/main" id="{2F92176B-BA6C-42AB-A6B2-C9CB627B30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63047" y="5801002"/>
            <a:ext cx="4761905" cy="4761905"/>
          </a:xfrm>
          <a:prstGeom prst="rect">
            <a:avLst/>
          </a:prstGeom>
        </p:spPr>
      </p:pic>
      <p:sp>
        <p:nvSpPr>
          <p:cNvPr id="13" name="TextBox 12">
            <a:extLst>
              <a:ext uri="{FF2B5EF4-FFF2-40B4-BE49-F238E27FC236}">
                <a16:creationId xmlns:a16="http://schemas.microsoft.com/office/drawing/2014/main" id="{743B7CB8-0753-4B97-8CD0-0F3155979692}"/>
              </a:ext>
            </a:extLst>
          </p:cNvPr>
          <p:cNvSpPr txBox="1"/>
          <p:nvPr/>
        </p:nvSpPr>
        <p:spPr>
          <a:xfrm>
            <a:off x="1402060" y="9667640"/>
            <a:ext cx="15102880" cy="523220"/>
          </a:xfrm>
          <a:prstGeom prst="rect">
            <a:avLst/>
          </a:prstGeom>
          <a:noFill/>
        </p:spPr>
        <p:txBody>
          <a:bodyPr wrap="square">
            <a:spAutoFit/>
          </a:bodyPr>
          <a:lstStyle/>
          <a:p>
            <a:pPr algn="ctr"/>
            <a:r>
              <a:rPr lang="en-US" sz="1400" dirty="0">
                <a:latin typeface="Arial" panose="020B0604020202020204" pitchFamily="34" charset="0"/>
                <a:cs typeface="Arial" panose="020B0604020202020204" pitchFamily="34" charset="0"/>
              </a:rPr>
              <a:t>Funded by the European Union. Views and opinions expressed are however those of the author(s) only and do not necessarily reflect those of the European Union or European Research Executive Agency (REA). Neither the European Union nor the granting authority can be held responsible for them.</a:t>
            </a:r>
            <a:r>
              <a:rPr lang="ro-RO" sz="1400" dirty="0">
                <a:latin typeface="Arial" panose="020B0604020202020204" pitchFamily="34" charset="0"/>
                <a:cs typeface="Arial" panose="020B0604020202020204" pitchFamily="34" charset="0"/>
              </a:rPr>
              <a:t> G</a:t>
            </a:r>
            <a:r>
              <a:rPr lang="en-US" sz="1400" dirty="0">
                <a:latin typeface="Arial" panose="020B0604020202020204" pitchFamily="34" charset="0"/>
                <a:cs typeface="Arial" panose="020B0604020202020204" pitchFamily="34" charset="0"/>
              </a:rPr>
              <a:t>rant agreement No 101131479</a:t>
            </a:r>
            <a:r>
              <a:rPr lang="ro-RO" sz="1400" dirty="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pic>
        <p:nvPicPr>
          <p:cNvPr id="14" name="Picture 2" descr="Marie-Skłodowska-Curie Actions - Oficina de Proyecto Europeos">
            <a:extLst>
              <a:ext uri="{FF2B5EF4-FFF2-40B4-BE49-F238E27FC236}">
                <a16:creationId xmlns:a16="http://schemas.microsoft.com/office/drawing/2014/main" id="{6876BFD9-1349-4E8B-A01B-C0FD0DBA930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687800" y="9144499"/>
            <a:ext cx="1528532" cy="108214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A picture containing shape&#10;&#10;Description automatically generated">
            <a:extLst>
              <a:ext uri="{FF2B5EF4-FFF2-40B4-BE49-F238E27FC236}">
                <a16:creationId xmlns:a16="http://schemas.microsoft.com/office/drawing/2014/main" id="{0F100F83-D068-4157-A7B5-57B9E1AD9997}"/>
              </a:ext>
            </a:extLst>
          </p:cNvPr>
          <p:cNvPicPr>
            <a:picLocks noChangeAspect="1"/>
          </p:cNvPicPr>
          <p:nvPr/>
        </p:nvPicPr>
        <p:blipFill>
          <a:blip r:embed="rId8"/>
          <a:stretch>
            <a:fillRect/>
          </a:stretch>
        </p:blipFill>
        <p:spPr>
          <a:xfrm>
            <a:off x="182860" y="9004965"/>
            <a:ext cx="1219200" cy="117736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TotalTime>
  <Words>452</Words>
  <Application>Microsoft Office PowerPoint</Application>
  <PresentationFormat>Custom</PresentationFormat>
  <Paragraphs>30</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Montserrat Classic Bold</vt:lpstr>
      <vt:lpstr>Arial</vt:lpstr>
      <vt:lpstr>DM Sans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Nemes</dc:creator>
  <cp:lastModifiedBy>Amalia Nemes</cp:lastModifiedBy>
  <cp:revision>19</cp:revision>
  <dcterms:created xsi:type="dcterms:W3CDTF">2006-08-16T00:00:00Z</dcterms:created>
  <dcterms:modified xsi:type="dcterms:W3CDTF">2023-11-02T10:21:50Z</dcterms:modified>
  <dc:identifier>DAFy1afWpnE</dc:identifier>
</cp:coreProperties>
</file>